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7" d="100"/>
          <a:sy n="77" d="100"/>
        </p:scale>
        <p:origin x="-3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D5677-0199-4544-9FB1-B435F636DB0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B65DF0D0-D949-4C84-84D5-C6BDB05B13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CC0066"/>
              </a:solidFill>
              <a:effectLst/>
              <a:cs typeface="Arial" pitchFamily="34" charset="0"/>
            </a:rPr>
            <a:t>ЗНАНИЯ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cs typeface="Arial" pitchFamily="34" charset="0"/>
            </a:rPr>
            <a:t> 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cs typeface="Arial" pitchFamily="34" charset="0"/>
          </a:endParaRPr>
        </a:p>
      </dgm:t>
    </dgm:pt>
    <dgm:pt modelId="{9EB5B375-F25F-447B-8D73-EDB7434B3DE3}" type="parTrans" cxnId="{4AD7EA2D-7D7C-42A7-A5DF-477EBAA298D9}">
      <dgm:prSet/>
      <dgm:spPr/>
    </dgm:pt>
    <dgm:pt modelId="{90907BF1-31F6-4EAC-AEA2-F0E0A140BE8F}" type="sibTrans" cxnId="{4AD7EA2D-7D7C-42A7-A5DF-477EBAA298D9}">
      <dgm:prSet/>
      <dgm:spPr/>
    </dgm:pt>
    <dgm:pt modelId="{C715E402-D2DC-4FE6-9D75-62A315D32B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cs typeface="Arial" pitchFamily="34" charset="0"/>
            </a:rPr>
            <a:t>природа 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cs typeface="Arial" pitchFamily="34" charset="0"/>
          </a:endParaRPr>
        </a:p>
      </dgm:t>
    </dgm:pt>
    <dgm:pt modelId="{84AE1E91-8C6F-4081-BBD1-9E14B19CADAA}" type="parTrans" cxnId="{32B9D7BE-A81A-42C4-ADB0-082D97A28B4C}">
      <dgm:prSet/>
      <dgm:spPr/>
      <dgm:t>
        <a:bodyPr/>
        <a:lstStyle/>
        <a:p>
          <a:endParaRPr lang="ru-RU"/>
        </a:p>
      </dgm:t>
    </dgm:pt>
    <dgm:pt modelId="{CD88FC7D-8814-4DE1-B129-1AF5690E73C5}" type="sibTrans" cxnId="{32B9D7BE-A81A-42C4-ADB0-082D97A28B4C}">
      <dgm:prSet/>
      <dgm:spPr/>
    </dgm:pt>
    <dgm:pt modelId="{24426D88-22DE-44E0-979A-747600CE057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cs typeface="Arial" pitchFamily="34" charset="0"/>
            </a:rPr>
            <a:t>общество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 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gm:t>
    </dgm:pt>
    <dgm:pt modelId="{4C42EA2E-851A-4A95-85CF-3A337159ADD0}" type="parTrans" cxnId="{A9488CF9-1494-4386-B7A5-FBE05E677028}">
      <dgm:prSet/>
      <dgm:spPr/>
      <dgm:t>
        <a:bodyPr/>
        <a:lstStyle/>
        <a:p>
          <a:endParaRPr lang="ru-RU"/>
        </a:p>
      </dgm:t>
    </dgm:pt>
    <dgm:pt modelId="{714DA20A-2307-4E1F-952A-0B1B58BF0D1D}" type="sibTrans" cxnId="{A9488CF9-1494-4386-B7A5-FBE05E677028}">
      <dgm:prSet/>
      <dgm:spPr/>
    </dgm:pt>
    <dgm:pt modelId="{A76C1911-0C81-4740-83D4-51F4684339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cs typeface="Arial" pitchFamily="34" charset="0"/>
            </a:rPr>
            <a:t>человек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 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gm:t>
    </dgm:pt>
    <dgm:pt modelId="{3B5E18C2-504E-4F86-A719-3D71054DE113}" type="parTrans" cxnId="{E930A6F1-2F37-4735-8AA0-45E6ED6F8FE1}">
      <dgm:prSet/>
      <dgm:spPr/>
      <dgm:t>
        <a:bodyPr/>
        <a:lstStyle/>
        <a:p>
          <a:endParaRPr lang="ru-RU"/>
        </a:p>
      </dgm:t>
    </dgm:pt>
    <dgm:pt modelId="{BD2126AF-FEDF-450C-8465-821022F0CD38}" type="sibTrans" cxnId="{E930A6F1-2F37-4735-8AA0-45E6ED6F8FE1}">
      <dgm:prSet/>
      <dgm:spPr/>
    </dgm:pt>
    <dgm:pt modelId="{A3925A40-DD67-486F-9928-8A60E88B9AE1}" type="pres">
      <dgm:prSet presAssocID="{486D5677-0199-4544-9FB1-B435F636DB0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C403A1A-37F9-4DAB-A76E-E334DAB77116}" type="pres">
      <dgm:prSet presAssocID="{B65DF0D0-D949-4C84-84D5-C6BDB05B130F}" presName="centerShape" presStyleLbl="node0" presStyleIdx="0" presStyleCnt="1"/>
      <dgm:spPr/>
    </dgm:pt>
    <dgm:pt modelId="{8C00A5CC-DC6B-4732-A839-55E956F532F1}" type="pres">
      <dgm:prSet presAssocID="{84AE1E91-8C6F-4081-BBD1-9E14B19CADAA}" presName="Name9" presStyleLbl="parChTrans1D2" presStyleIdx="0" presStyleCnt="3"/>
      <dgm:spPr/>
    </dgm:pt>
    <dgm:pt modelId="{085ABBC4-1008-4A34-BCD9-E5A0145F4320}" type="pres">
      <dgm:prSet presAssocID="{84AE1E91-8C6F-4081-BBD1-9E14B19CADAA}" presName="connTx" presStyleLbl="parChTrans1D2" presStyleIdx="0" presStyleCnt="3"/>
      <dgm:spPr/>
    </dgm:pt>
    <dgm:pt modelId="{7B386284-0725-400B-8239-9BB7952A0F58}" type="pres">
      <dgm:prSet presAssocID="{C715E402-D2DC-4FE6-9D75-62A315D32B08}" presName="node" presStyleLbl="node1" presStyleIdx="0" presStyleCnt="3">
        <dgm:presLayoutVars>
          <dgm:bulletEnabled val="1"/>
        </dgm:presLayoutVars>
      </dgm:prSet>
      <dgm:spPr/>
    </dgm:pt>
    <dgm:pt modelId="{A5083207-9726-436E-9AC2-7485FE0F580E}" type="pres">
      <dgm:prSet presAssocID="{4C42EA2E-851A-4A95-85CF-3A337159ADD0}" presName="Name9" presStyleLbl="parChTrans1D2" presStyleIdx="1" presStyleCnt="3"/>
      <dgm:spPr/>
    </dgm:pt>
    <dgm:pt modelId="{91D59186-5E14-4336-BBA4-DFD21EAE4B7C}" type="pres">
      <dgm:prSet presAssocID="{4C42EA2E-851A-4A95-85CF-3A337159ADD0}" presName="connTx" presStyleLbl="parChTrans1D2" presStyleIdx="1" presStyleCnt="3"/>
      <dgm:spPr/>
    </dgm:pt>
    <dgm:pt modelId="{EC583EE1-EBB3-4465-A666-15368A127BE4}" type="pres">
      <dgm:prSet presAssocID="{24426D88-22DE-44E0-979A-747600CE057C}" presName="node" presStyleLbl="node1" presStyleIdx="1" presStyleCnt="3">
        <dgm:presLayoutVars>
          <dgm:bulletEnabled val="1"/>
        </dgm:presLayoutVars>
      </dgm:prSet>
      <dgm:spPr/>
    </dgm:pt>
    <dgm:pt modelId="{E9184387-EAFB-43EE-AF20-13AC8A967920}" type="pres">
      <dgm:prSet presAssocID="{3B5E18C2-504E-4F86-A719-3D71054DE113}" presName="Name9" presStyleLbl="parChTrans1D2" presStyleIdx="2" presStyleCnt="3"/>
      <dgm:spPr/>
    </dgm:pt>
    <dgm:pt modelId="{3EB34DE0-6314-493B-B354-5212FEE6DD30}" type="pres">
      <dgm:prSet presAssocID="{3B5E18C2-504E-4F86-A719-3D71054DE113}" presName="connTx" presStyleLbl="parChTrans1D2" presStyleIdx="2" presStyleCnt="3"/>
      <dgm:spPr/>
    </dgm:pt>
    <dgm:pt modelId="{386997F3-3891-443D-94F6-CFE1D200E5ED}" type="pres">
      <dgm:prSet presAssocID="{A76C1911-0C81-4740-83D4-51F4684339A4}" presName="node" presStyleLbl="node1" presStyleIdx="2" presStyleCnt="3">
        <dgm:presLayoutVars>
          <dgm:bulletEnabled val="1"/>
        </dgm:presLayoutVars>
      </dgm:prSet>
      <dgm:spPr/>
    </dgm:pt>
  </dgm:ptLst>
  <dgm:cxnLst>
    <dgm:cxn modelId="{A9488CF9-1494-4386-B7A5-FBE05E677028}" srcId="{B65DF0D0-D949-4C84-84D5-C6BDB05B130F}" destId="{24426D88-22DE-44E0-979A-747600CE057C}" srcOrd="1" destOrd="0" parTransId="{4C42EA2E-851A-4A95-85CF-3A337159ADD0}" sibTransId="{714DA20A-2307-4E1F-952A-0B1B58BF0D1D}"/>
    <dgm:cxn modelId="{1EA97B90-E8B9-4C9C-B58A-96342B4DCF29}" type="presOf" srcId="{84AE1E91-8C6F-4081-BBD1-9E14B19CADAA}" destId="{085ABBC4-1008-4A34-BCD9-E5A0145F4320}" srcOrd="1" destOrd="0" presId="urn:microsoft.com/office/officeart/2005/8/layout/radial1"/>
    <dgm:cxn modelId="{FC673A4E-854C-420F-94D7-CEED92D184F0}" type="presOf" srcId="{4C42EA2E-851A-4A95-85CF-3A337159ADD0}" destId="{91D59186-5E14-4336-BBA4-DFD21EAE4B7C}" srcOrd="1" destOrd="0" presId="urn:microsoft.com/office/officeart/2005/8/layout/radial1"/>
    <dgm:cxn modelId="{0D41EDEE-07A2-4C5D-805E-A28FD6D70FB1}" type="presOf" srcId="{B65DF0D0-D949-4C84-84D5-C6BDB05B130F}" destId="{DC403A1A-37F9-4DAB-A76E-E334DAB77116}" srcOrd="0" destOrd="0" presId="urn:microsoft.com/office/officeart/2005/8/layout/radial1"/>
    <dgm:cxn modelId="{44D126AA-4734-4269-BF0D-980032C59997}" type="presOf" srcId="{3B5E18C2-504E-4F86-A719-3D71054DE113}" destId="{3EB34DE0-6314-493B-B354-5212FEE6DD30}" srcOrd="1" destOrd="0" presId="urn:microsoft.com/office/officeart/2005/8/layout/radial1"/>
    <dgm:cxn modelId="{F1BC6E94-2EA0-4A47-B6BB-338F4519B457}" type="presOf" srcId="{24426D88-22DE-44E0-979A-747600CE057C}" destId="{EC583EE1-EBB3-4465-A666-15368A127BE4}" srcOrd="0" destOrd="0" presId="urn:microsoft.com/office/officeart/2005/8/layout/radial1"/>
    <dgm:cxn modelId="{32B9D7BE-A81A-42C4-ADB0-082D97A28B4C}" srcId="{B65DF0D0-D949-4C84-84D5-C6BDB05B130F}" destId="{C715E402-D2DC-4FE6-9D75-62A315D32B08}" srcOrd="0" destOrd="0" parTransId="{84AE1E91-8C6F-4081-BBD1-9E14B19CADAA}" sibTransId="{CD88FC7D-8814-4DE1-B129-1AF5690E73C5}"/>
    <dgm:cxn modelId="{865A0F3B-539A-4049-A451-FA7ACE29520B}" type="presOf" srcId="{486D5677-0199-4544-9FB1-B435F636DB0C}" destId="{A3925A40-DD67-486F-9928-8A60E88B9AE1}" srcOrd="0" destOrd="0" presId="urn:microsoft.com/office/officeart/2005/8/layout/radial1"/>
    <dgm:cxn modelId="{FF3D9DB0-C825-4462-B298-18CA4610744D}" type="presOf" srcId="{84AE1E91-8C6F-4081-BBD1-9E14B19CADAA}" destId="{8C00A5CC-DC6B-4732-A839-55E956F532F1}" srcOrd="0" destOrd="0" presId="urn:microsoft.com/office/officeart/2005/8/layout/radial1"/>
    <dgm:cxn modelId="{B27B040C-C4F7-45E2-BAA1-92162206B564}" type="presOf" srcId="{C715E402-D2DC-4FE6-9D75-62A315D32B08}" destId="{7B386284-0725-400B-8239-9BB7952A0F58}" srcOrd="0" destOrd="0" presId="urn:microsoft.com/office/officeart/2005/8/layout/radial1"/>
    <dgm:cxn modelId="{4AD7EA2D-7D7C-42A7-A5DF-477EBAA298D9}" srcId="{486D5677-0199-4544-9FB1-B435F636DB0C}" destId="{B65DF0D0-D949-4C84-84D5-C6BDB05B130F}" srcOrd="0" destOrd="0" parTransId="{9EB5B375-F25F-447B-8D73-EDB7434B3DE3}" sibTransId="{90907BF1-31F6-4EAC-AEA2-F0E0A140BE8F}"/>
    <dgm:cxn modelId="{64FF0653-7CC3-49A8-B3F0-3A052D7B5DB8}" type="presOf" srcId="{4C42EA2E-851A-4A95-85CF-3A337159ADD0}" destId="{A5083207-9726-436E-9AC2-7485FE0F580E}" srcOrd="0" destOrd="0" presId="urn:microsoft.com/office/officeart/2005/8/layout/radial1"/>
    <dgm:cxn modelId="{E930A6F1-2F37-4735-8AA0-45E6ED6F8FE1}" srcId="{B65DF0D0-D949-4C84-84D5-C6BDB05B130F}" destId="{A76C1911-0C81-4740-83D4-51F4684339A4}" srcOrd="2" destOrd="0" parTransId="{3B5E18C2-504E-4F86-A719-3D71054DE113}" sibTransId="{BD2126AF-FEDF-450C-8465-821022F0CD38}"/>
    <dgm:cxn modelId="{7D16B9BD-5AB9-4994-AD0F-69276420B060}" type="presOf" srcId="{3B5E18C2-504E-4F86-A719-3D71054DE113}" destId="{E9184387-EAFB-43EE-AF20-13AC8A967920}" srcOrd="0" destOrd="0" presId="urn:microsoft.com/office/officeart/2005/8/layout/radial1"/>
    <dgm:cxn modelId="{5701C7F4-F22E-4E75-B82F-9897AF53A26C}" type="presOf" srcId="{A76C1911-0C81-4740-83D4-51F4684339A4}" destId="{386997F3-3891-443D-94F6-CFE1D200E5ED}" srcOrd="0" destOrd="0" presId="urn:microsoft.com/office/officeart/2005/8/layout/radial1"/>
    <dgm:cxn modelId="{B5BC0D0E-FE9A-434B-BD5D-79AB0D9FF9F9}" type="presParOf" srcId="{A3925A40-DD67-486F-9928-8A60E88B9AE1}" destId="{DC403A1A-37F9-4DAB-A76E-E334DAB77116}" srcOrd="0" destOrd="0" presId="urn:microsoft.com/office/officeart/2005/8/layout/radial1"/>
    <dgm:cxn modelId="{6C26ED44-D83A-4CCF-A13F-6FEAA461B8F3}" type="presParOf" srcId="{A3925A40-DD67-486F-9928-8A60E88B9AE1}" destId="{8C00A5CC-DC6B-4732-A839-55E956F532F1}" srcOrd="1" destOrd="0" presId="urn:microsoft.com/office/officeart/2005/8/layout/radial1"/>
    <dgm:cxn modelId="{564F66D6-EA0F-49B4-BC38-CE3FD21ADC91}" type="presParOf" srcId="{8C00A5CC-DC6B-4732-A839-55E956F532F1}" destId="{085ABBC4-1008-4A34-BCD9-E5A0145F4320}" srcOrd="0" destOrd="0" presId="urn:microsoft.com/office/officeart/2005/8/layout/radial1"/>
    <dgm:cxn modelId="{059E4AF1-31F8-46E4-B927-46095507320A}" type="presParOf" srcId="{A3925A40-DD67-486F-9928-8A60E88B9AE1}" destId="{7B386284-0725-400B-8239-9BB7952A0F58}" srcOrd="2" destOrd="0" presId="urn:microsoft.com/office/officeart/2005/8/layout/radial1"/>
    <dgm:cxn modelId="{8361E484-823A-4AA5-8CB4-2C6D831ECE42}" type="presParOf" srcId="{A3925A40-DD67-486F-9928-8A60E88B9AE1}" destId="{A5083207-9726-436E-9AC2-7485FE0F580E}" srcOrd="3" destOrd="0" presId="urn:microsoft.com/office/officeart/2005/8/layout/radial1"/>
    <dgm:cxn modelId="{E198E0E2-DEC9-4B99-A197-BDECD509038C}" type="presParOf" srcId="{A5083207-9726-436E-9AC2-7485FE0F580E}" destId="{91D59186-5E14-4336-BBA4-DFD21EAE4B7C}" srcOrd="0" destOrd="0" presId="urn:microsoft.com/office/officeart/2005/8/layout/radial1"/>
    <dgm:cxn modelId="{92C9212E-C4EE-469A-BFF6-CEEFDA6D34A9}" type="presParOf" srcId="{A3925A40-DD67-486F-9928-8A60E88B9AE1}" destId="{EC583EE1-EBB3-4465-A666-15368A127BE4}" srcOrd="4" destOrd="0" presId="urn:microsoft.com/office/officeart/2005/8/layout/radial1"/>
    <dgm:cxn modelId="{94A3F548-2262-4558-ACDB-552328296EB6}" type="presParOf" srcId="{A3925A40-DD67-486F-9928-8A60E88B9AE1}" destId="{E9184387-EAFB-43EE-AF20-13AC8A967920}" srcOrd="5" destOrd="0" presId="urn:microsoft.com/office/officeart/2005/8/layout/radial1"/>
    <dgm:cxn modelId="{F7DD44BD-278A-46ED-9758-EEADB6F33C44}" type="presParOf" srcId="{E9184387-EAFB-43EE-AF20-13AC8A967920}" destId="{3EB34DE0-6314-493B-B354-5212FEE6DD30}" srcOrd="0" destOrd="0" presId="urn:microsoft.com/office/officeart/2005/8/layout/radial1"/>
    <dgm:cxn modelId="{4E5AB61A-FCB6-43FA-932E-A7B5276817A0}" type="presParOf" srcId="{A3925A40-DD67-486F-9928-8A60E88B9AE1}" destId="{386997F3-3891-443D-94F6-CFE1D200E5ED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55885-176A-4C22-96C7-EBFE52D56C14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8FE84-880C-423A-BFF6-B24524ED4C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18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8FE84-880C-423A-BFF6-B24524ED4C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7E708-7EE0-42C8-A171-A7A16BBC430F}" type="slidenum">
              <a:rPr lang="ru-RU"/>
              <a:pPr/>
              <a:t>15</a:t>
            </a:fld>
            <a:endParaRPr lang="ru-RU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B9E8C4-A999-4AC3-9C8A-516B8093D8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1A8D687-4B36-4CAA-91BF-67EFA26414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AB12FD-92BA-4EA2-874D-3761C4E7AE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http://nsc.1september.ru/2003/09/17.gif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2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33123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УМК «ГАРМОНИЯ»и стандарты второго поколения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43887" cy="1511301"/>
          </a:xfrm>
        </p:spPr>
        <p:txBody>
          <a:bodyPr/>
          <a:lstStyle/>
          <a:p>
            <a:r>
              <a:rPr lang="ru-RU" b="1">
                <a:solidFill>
                  <a:srgbClr val="D60093"/>
                </a:solidFill>
                <a:latin typeface="A La Russ" pitchFamily="82" charset="0"/>
              </a:rPr>
              <a:t>Гласные звуки и буквы</a:t>
            </a:r>
          </a:p>
        </p:txBody>
      </p:sp>
      <p:pic>
        <p:nvPicPr>
          <p:cNvPr id="132104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-24000" contrast="94000"/>
          </a:blip>
          <a:srcRect/>
          <a:stretch>
            <a:fillRect/>
          </a:stretch>
        </p:blipFill>
        <p:spPr>
          <a:xfrm>
            <a:off x="1258888" y="1341438"/>
            <a:ext cx="3830637" cy="4967287"/>
          </a:xfrm>
          <a:ln/>
        </p:spPr>
      </p:pic>
      <p:pic>
        <p:nvPicPr>
          <p:cNvPr id="132105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lum bright="-42000" contrast="78000"/>
          </a:blip>
          <a:srcRect/>
          <a:stretch>
            <a:fillRect/>
          </a:stretch>
        </p:blipFill>
        <p:spPr>
          <a:xfrm>
            <a:off x="5745163" y="1341438"/>
            <a:ext cx="2139950" cy="2409825"/>
          </a:xfrm>
          <a:ln/>
        </p:spPr>
      </p:pic>
      <p:pic>
        <p:nvPicPr>
          <p:cNvPr id="132106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lum bright="-36000" contrast="72000"/>
          </a:blip>
          <a:stretch>
            <a:fillRect/>
          </a:stretch>
        </p:blipFill>
        <p:spPr>
          <a:xfrm>
            <a:off x="5740665" y="3903663"/>
            <a:ext cx="1853670" cy="2152650"/>
          </a:xfrm>
          <a:ln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/>
          <p:nvPr/>
        </p:nvPicPr>
        <p:blipFill rotWithShape="1">
          <a:blip r:embed="rId2"/>
          <a:srcRect l="28401" t="11466" r="26797" b="8534"/>
          <a:stretch/>
        </p:blipFill>
        <p:spPr bwMode="auto">
          <a:xfrm>
            <a:off x="2195736" y="116632"/>
            <a:ext cx="5040560" cy="60486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651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23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-48000" contrast="82000"/>
          </a:blip>
          <a:stretch>
            <a:fillRect/>
          </a:stretch>
        </p:blipFill>
        <p:spPr>
          <a:xfrm>
            <a:off x="857564" y="1481138"/>
            <a:ext cx="3237871" cy="4525962"/>
          </a:xfrm>
          <a:ln/>
        </p:spPr>
      </p:pic>
      <p:pic>
        <p:nvPicPr>
          <p:cNvPr id="137229" name="Picture 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bright="-66000" contrast="100000"/>
          </a:blip>
          <a:srcRect/>
          <a:stretch>
            <a:fillRect/>
          </a:stretch>
        </p:blipFill>
        <p:spPr>
          <a:xfrm>
            <a:off x="827088" y="1268413"/>
            <a:ext cx="3311525" cy="4672012"/>
          </a:xfrm>
          <a:ln/>
        </p:spPr>
      </p:pic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949325"/>
          </a:xfrm>
        </p:spPr>
        <p:txBody>
          <a:bodyPr/>
          <a:lstStyle/>
          <a:p>
            <a:r>
              <a:rPr lang="ru-RU" b="1">
                <a:solidFill>
                  <a:srgbClr val="990033"/>
                </a:solidFill>
                <a:latin typeface="ArtScript" pitchFamily="34" charset="0"/>
              </a:rPr>
              <a:t>Письмо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8313" y="1628775"/>
            <a:ext cx="8280400" cy="2232025"/>
          </a:xfrm>
        </p:spPr>
        <p:txBody>
          <a:bodyPr/>
          <a:lstStyle/>
          <a:p>
            <a:pPr marL="533400" indent="-533400"/>
            <a:r>
              <a:rPr lang="ru-RU" sz="2400" dirty="0">
                <a:solidFill>
                  <a:srgbClr val="990099"/>
                </a:solidFill>
              </a:rPr>
              <a:t>Осознание ребенком себя как языковой личности.</a:t>
            </a:r>
          </a:p>
          <a:p>
            <a:pPr marL="533400" indent="-533400"/>
            <a:r>
              <a:rPr lang="ru-RU" sz="2400" dirty="0">
                <a:solidFill>
                  <a:srgbClr val="990099"/>
                </a:solidFill>
              </a:rPr>
              <a:t>Коммуникативный подход к изучению языка.</a:t>
            </a:r>
          </a:p>
          <a:p>
            <a:pPr marL="533400" indent="-533400"/>
            <a:r>
              <a:rPr lang="ru-RU" sz="2400" dirty="0">
                <a:solidFill>
                  <a:srgbClr val="990099"/>
                </a:solidFill>
              </a:rPr>
              <a:t>Развитие природного чувства слова.</a:t>
            </a:r>
          </a:p>
          <a:p>
            <a:pPr marL="533400" indent="-533400"/>
            <a:r>
              <a:rPr lang="ru-RU" sz="2400" dirty="0">
                <a:solidFill>
                  <a:srgbClr val="990099"/>
                </a:solidFill>
              </a:rPr>
              <a:t>Создание базы для обеспечения грамотности.</a:t>
            </a:r>
          </a:p>
        </p:txBody>
      </p:sp>
      <p:pic>
        <p:nvPicPr>
          <p:cNvPr id="134152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-42000" contrast="100000"/>
          </a:blip>
          <a:srcRect/>
          <a:stretch>
            <a:fillRect/>
          </a:stretch>
        </p:blipFill>
        <p:spPr>
          <a:xfrm>
            <a:off x="827088" y="4292600"/>
            <a:ext cx="7561262" cy="2387600"/>
          </a:xfrm>
          <a:ln/>
        </p:spPr>
      </p:pic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0066"/>
                </a:solidFill>
                <a:latin typeface="Astra" pitchFamily="2" charset="0"/>
              </a:rPr>
              <a:t>РУССКИЙ ЯЗЫК</a:t>
            </a:r>
            <a:r>
              <a:rPr lang="ru-RU"/>
              <a:t> </a:t>
            </a:r>
          </a:p>
        </p:txBody>
      </p:sp>
      <p:pic>
        <p:nvPicPr>
          <p:cNvPr id="134151" name="Picture 7" descr="office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001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build="p"/>
      <p:bldP spid="1341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71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-36000" contrast="72000"/>
          </a:blip>
          <a:stretch>
            <a:fillRect/>
          </a:stretch>
        </p:blipFill>
        <p:spPr>
          <a:xfrm>
            <a:off x="723900" y="1520031"/>
            <a:ext cx="3505200" cy="4448175"/>
          </a:xfrm>
          <a:ln/>
        </p:spPr>
      </p:pic>
      <p:pic>
        <p:nvPicPr>
          <p:cNvPr id="139272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bright="-36000" contrast="72000"/>
          </a:blip>
          <a:stretch>
            <a:fillRect/>
          </a:stretch>
        </p:blipFill>
        <p:spPr>
          <a:xfrm>
            <a:off x="4991100" y="1520031"/>
            <a:ext cx="3352800" cy="4448175"/>
          </a:xfrm>
          <a:ln/>
        </p:spPr>
      </p:pic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458788"/>
            <a:ext cx="8243887" cy="1727201"/>
          </a:xfrm>
        </p:spPr>
        <p:txBody>
          <a:bodyPr/>
          <a:lstStyle/>
          <a:p>
            <a:r>
              <a:rPr lang="ru-RU" sz="3600">
                <a:solidFill>
                  <a:srgbClr val="CC0000"/>
                </a:solidFill>
                <a:latin typeface="ArtScript" pitchFamily="34" charset="0"/>
              </a:rPr>
              <a:t>Русский язык. 1 класс. Учебник.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9" name="Picture 7" descr="THANK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lum bright="-12000" contrast="24000"/>
          </a:blip>
          <a:stretch>
            <a:fillRect/>
          </a:stretch>
        </p:blipFill>
        <p:spPr>
          <a:xfrm>
            <a:off x="909637" y="1520031"/>
            <a:ext cx="3133725" cy="4448175"/>
          </a:xfrm>
          <a:ln/>
        </p:spPr>
      </p:pic>
      <p:sp>
        <p:nvSpPr>
          <p:cNvPr id="14131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3438" y="2276475"/>
            <a:ext cx="4038600" cy="4456113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sz="2000">
                <a:latin typeface="AGRevueCyr" pitchFamily="34" charset="0"/>
              </a:rPr>
              <a:t>Формирование мировоззрения детей.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>
                <a:latin typeface="AGRevueCyr" pitchFamily="34" charset="0"/>
              </a:rPr>
              <a:t>Развитие творческих способностей.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>
                <a:latin typeface="AGRevueCyr" pitchFamily="34" charset="0"/>
              </a:rPr>
              <a:t>Обогащение умственного потенциала.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>
                <a:latin typeface="AGRevueCyr" pitchFamily="34" charset="0"/>
              </a:rPr>
              <a:t>Развитие эмоциональной сферы.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>
                <a:latin typeface="AGRevueCyr" pitchFamily="34" charset="0"/>
              </a:rPr>
              <a:t>Развитие речи. 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>
                <a:latin typeface="AGRevueCyr" pitchFamily="34" charset="0"/>
              </a:rPr>
              <a:t>Способность быть читателем</a:t>
            </a:r>
            <a:r>
              <a:rPr lang="ru-RU" sz="1600"/>
              <a:t>.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43887" cy="661988"/>
          </a:xfrm>
        </p:spPr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003399"/>
                </a:solidFill>
                <a:latin typeface="Trafaret" pitchFamily="2" charset="0"/>
              </a:rPr>
              <a:t>ЛИТЕРАТУРНОЕ ЧТЕНИЕ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1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1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1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1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1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1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1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1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1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1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1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1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8" grpId="0" build="p"/>
      <p:bldP spid="1413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43887" cy="733425"/>
          </a:xfrm>
        </p:spPr>
        <p:txBody>
          <a:bodyPr/>
          <a:lstStyle/>
          <a:p>
            <a:r>
              <a:rPr lang="ru-RU" sz="2800">
                <a:solidFill>
                  <a:srgbClr val="000066"/>
                </a:solidFill>
                <a:latin typeface="a_BremenCm3D" pitchFamily="82" charset="-52"/>
              </a:rPr>
              <a:t>Любимые страницы.</a:t>
            </a:r>
          </a:p>
        </p:txBody>
      </p:sp>
      <p:pic>
        <p:nvPicPr>
          <p:cNvPr id="147467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-42000" contrast="82000"/>
          </a:blip>
          <a:stretch>
            <a:fillRect/>
          </a:stretch>
        </p:blipFill>
        <p:spPr>
          <a:xfrm>
            <a:off x="852487" y="1604169"/>
            <a:ext cx="3248025" cy="4448175"/>
          </a:xfrm>
          <a:ln/>
        </p:spPr>
      </p:pic>
      <p:pic>
        <p:nvPicPr>
          <p:cNvPr id="147468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lum bright="-54000" contrast="88000"/>
          </a:blip>
          <a:stretch>
            <a:fillRect/>
          </a:stretch>
        </p:blipFill>
        <p:spPr>
          <a:xfrm>
            <a:off x="5834062" y="1604169"/>
            <a:ext cx="1666875" cy="2143125"/>
          </a:xfrm>
          <a:ln/>
        </p:spPr>
      </p:pic>
      <p:pic>
        <p:nvPicPr>
          <p:cNvPr id="147469" name="Picture 1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lum bright="-60000" contrast="88000"/>
          </a:blip>
          <a:stretch>
            <a:fillRect/>
          </a:stretch>
        </p:blipFill>
        <p:spPr>
          <a:xfrm>
            <a:off x="5853112" y="3903663"/>
            <a:ext cx="1628775" cy="2152650"/>
          </a:xfrm>
          <a:ln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1700808"/>
          <a:ext cx="51125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9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42888"/>
            <a:ext cx="8243888" cy="1314451"/>
          </a:xfrm>
        </p:spPr>
        <p:txBody>
          <a:bodyPr/>
          <a:lstStyle/>
          <a:p>
            <a:r>
              <a:rPr lang="ru-RU" sz="2800">
                <a:solidFill>
                  <a:srgbClr val="800080"/>
                </a:solidFill>
                <a:latin typeface="Uk_Arbat" pitchFamily="2" charset="0"/>
              </a:rPr>
              <a:t>ОКРУЖАЮЩИЙ  МИР</a:t>
            </a:r>
            <a:r>
              <a:rPr lang="ru-RU"/>
              <a:t> </a:t>
            </a:r>
          </a:p>
        </p:txBody>
      </p:sp>
      <p:sp>
        <p:nvSpPr>
          <p:cNvPr id="149521" name="Rectangle 17"/>
          <p:cNvSpPr>
            <a:spLocks noChangeArrowheads="1"/>
          </p:cNvSpPr>
          <p:nvPr/>
        </p:nvSpPr>
        <p:spPr bwMode="auto">
          <a:xfrm>
            <a:off x="1116013" y="981075"/>
            <a:ext cx="5707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4070350" algn="l"/>
              </a:tabLst>
            </a:pPr>
            <a:r>
              <a:rPr lang="ru-RU" sz="3600" dirty="0">
                <a:solidFill>
                  <a:srgbClr val="990099"/>
                </a:solidFill>
                <a:latin typeface="ArtScript" pitchFamily="34" charset="0"/>
              </a:rPr>
              <a:t>самостоятельный процесс познания</a:t>
            </a:r>
          </a:p>
        </p:txBody>
      </p:sp>
      <p:pic>
        <p:nvPicPr>
          <p:cNvPr id="149522" name="Picture 18" descr="http://nsc.1september.ru/2003/09/17.gif"/>
          <p:cNvPicPr>
            <a:picLocks noChangeAspect="1" noChangeArrowheads="1"/>
          </p:cNvPicPr>
          <p:nvPr/>
        </p:nvPicPr>
        <p:blipFill>
          <a:blip r:embed="rId7" r:link="rId8" cstate="print">
            <a:lum bright="-60000" contrast="78000"/>
          </a:blip>
          <a:srcRect/>
          <a:stretch>
            <a:fillRect/>
          </a:stretch>
        </p:blipFill>
        <p:spPr bwMode="auto">
          <a:xfrm>
            <a:off x="5028877" y="1773238"/>
            <a:ext cx="3646811" cy="295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149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2961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 </a:t>
            </a:r>
            <a:r>
              <a:rPr lang="ru-RU" sz="3600" dirty="0" err="1" smtClean="0"/>
              <a:t>Системно-деятельностный</a:t>
            </a:r>
            <a:r>
              <a:rPr lang="ru-RU" sz="3600" dirty="0" smtClean="0"/>
              <a:t> подход </a:t>
            </a:r>
            <a:r>
              <a:rPr lang="ru-RU" sz="3200" dirty="0" smtClean="0"/>
              <a:t>в обучении предполагает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8062664" cy="410445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1.Наличие у детей познавательного мотива (желания узнавать, открывать ,научиться конкретной учебной цели) и понимания того, что именно нужно выяснить и освоить.</a:t>
            </a:r>
          </a:p>
          <a:p>
            <a:pPr algn="just"/>
            <a:r>
              <a:rPr lang="ru-RU" sz="1800" dirty="0" smtClean="0"/>
              <a:t>2.Выполнение  обучающимися определенных действий для приобретения недостающих знаний.</a:t>
            </a:r>
          </a:p>
          <a:p>
            <a:pPr algn="just"/>
            <a:r>
              <a:rPr lang="ru-RU" sz="1800" dirty="0" smtClean="0"/>
              <a:t>3.Выявление  и освоение обучающимися способа действий, позволяющего  осознанно применять приобретенные знания.</a:t>
            </a:r>
          </a:p>
          <a:p>
            <a:pPr algn="just"/>
            <a:r>
              <a:rPr lang="ru-RU" sz="1800" dirty="0" smtClean="0"/>
              <a:t>4.Формирование у школьников умения контролировать свои действия –как, после из завершения, так и по ходу, включения содержания обучения в контекст решения значимых жизненных задач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1044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Ребёнок в процессе обучения должен быть не объектом  (тем, кого учат) , </a:t>
            </a:r>
            <a:br>
              <a:rPr lang="ru-RU" sz="4400" dirty="0" smtClean="0"/>
            </a:br>
            <a:r>
              <a:rPr lang="ru-RU" sz="4400" dirty="0" smtClean="0"/>
              <a:t> а субъектом учебной деятельности</a:t>
            </a:r>
            <a:br>
              <a:rPr lang="ru-RU" sz="4400" dirty="0" smtClean="0"/>
            </a:br>
            <a:r>
              <a:rPr lang="ru-RU" sz="4400" dirty="0" smtClean="0"/>
              <a:t> ( тем, кто учится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Особенности:</a:t>
            </a:r>
          </a:p>
          <a:p>
            <a:pPr algn="just"/>
            <a:r>
              <a:rPr lang="ru-RU" dirty="0" smtClean="0"/>
              <a:t>-гармоничное сочетание идей </a:t>
            </a:r>
            <a:r>
              <a:rPr lang="ru-RU" dirty="0" err="1" smtClean="0"/>
              <a:t>тради-ционной</a:t>
            </a:r>
            <a:r>
              <a:rPr lang="ru-RU" dirty="0" smtClean="0"/>
              <a:t> и развивающей систем;</a:t>
            </a:r>
          </a:p>
          <a:p>
            <a:pPr algn="just"/>
            <a:r>
              <a:rPr lang="ru-RU" dirty="0" smtClean="0"/>
              <a:t>-воплощение основных направлений модернизации школьного образования ( </a:t>
            </a:r>
            <a:r>
              <a:rPr lang="ru-RU" dirty="0" err="1" smtClean="0"/>
              <a:t>гу-манизации</a:t>
            </a:r>
            <a:r>
              <a:rPr lang="ru-RU" dirty="0" smtClean="0"/>
              <a:t>,  дифференциации, </a:t>
            </a:r>
            <a:r>
              <a:rPr lang="ru-RU" dirty="0" err="1" smtClean="0"/>
              <a:t>деятель-ностный</a:t>
            </a:r>
            <a:r>
              <a:rPr lang="ru-RU" dirty="0" smtClean="0"/>
              <a:t> и личностно-ориентированный подход к процессу обучения;</a:t>
            </a:r>
          </a:p>
          <a:p>
            <a:pPr algn="just"/>
            <a:r>
              <a:rPr lang="ru-RU" dirty="0" smtClean="0"/>
              <a:t>-осуществление преемственности в обучении.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Учебно-методический комплект</a:t>
            </a:r>
            <a:br>
              <a:rPr lang="ru-RU" dirty="0" smtClean="0"/>
            </a:br>
            <a:r>
              <a:rPr lang="ru-RU" dirty="0" smtClean="0"/>
              <a:t>«ГАРМОНИЯ»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-интеллектуальное, эмоциональное </a:t>
            </a:r>
            <a:r>
              <a:rPr lang="ru-RU" dirty="0" err="1" smtClean="0"/>
              <a:t>разви-тие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-понимание ребенком изучаемых вопросов;</a:t>
            </a:r>
          </a:p>
          <a:p>
            <a:pPr algn="just"/>
            <a:r>
              <a:rPr lang="ru-RU" dirty="0" smtClean="0"/>
              <a:t>-обеспечивает ситуацию успеха;</a:t>
            </a:r>
          </a:p>
          <a:p>
            <a:pPr algn="just"/>
            <a:r>
              <a:rPr lang="ru-RU" dirty="0" smtClean="0"/>
              <a:t>-самостоятельность, уверенность, </a:t>
            </a:r>
            <a:r>
              <a:rPr lang="ru-RU" smtClean="0"/>
              <a:t>ответст-венность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-развитие умения сопереживать, сочувствовать;</a:t>
            </a:r>
          </a:p>
          <a:p>
            <a:pPr algn="just"/>
            <a:r>
              <a:rPr lang="ru-RU" dirty="0" smtClean="0"/>
              <a:t>-гармоничные отношения с окружающими людьми.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dirty="0" smtClean="0"/>
              <a:t>Программа «ГАРМОНИЯ» даёт ученику: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229600" cy="4456113"/>
          </a:xfrm>
        </p:spPr>
        <p:txBody>
          <a:bodyPr/>
          <a:lstStyle/>
          <a:p>
            <a:pPr marL="609600" indent="-609600"/>
            <a:r>
              <a:rPr lang="ru-RU" sz="2800" b="1">
                <a:solidFill>
                  <a:schemeClr val="tx2"/>
                </a:solidFill>
                <a:latin typeface="American-Uncial-Normal" pitchFamily="2" charset="0"/>
              </a:rPr>
              <a:t>Тематическое построение курса.</a:t>
            </a:r>
          </a:p>
          <a:p>
            <a:pPr marL="609600" indent="-609600"/>
            <a:r>
              <a:rPr lang="ru-RU" sz="2800" b="1">
                <a:solidFill>
                  <a:schemeClr val="tx2"/>
                </a:solidFill>
                <a:latin typeface="American-Uncial-Normal" pitchFamily="2" charset="0"/>
              </a:rPr>
              <a:t>Новые методические подходы:</a:t>
            </a:r>
          </a:p>
          <a:p>
            <a:pPr marL="609600" indent="-609600"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American-Uncial-Normal" pitchFamily="2" charset="0"/>
              </a:rPr>
              <a:t>- к изучению понятий;</a:t>
            </a:r>
          </a:p>
          <a:p>
            <a:pPr marL="609600" indent="-609600"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American-Uncial-Normal" pitchFamily="2" charset="0"/>
              </a:rPr>
              <a:t>- к решению текстовых задач;</a:t>
            </a:r>
          </a:p>
          <a:p>
            <a:pPr marL="609600" indent="-609600">
              <a:buFontTx/>
              <a:buNone/>
            </a:pPr>
            <a:r>
              <a:rPr lang="ru-RU" sz="2800" b="1">
                <a:solidFill>
                  <a:schemeClr val="tx2"/>
                </a:solidFill>
                <a:latin typeface="American-Uncial-Normal" pitchFamily="2" charset="0"/>
              </a:rPr>
              <a:t>- к формированию вычислительных навыков.</a:t>
            </a:r>
          </a:p>
          <a:p>
            <a:pPr marL="609600" indent="-609600"/>
            <a:r>
              <a:rPr lang="ru-RU" sz="2800" b="1">
                <a:solidFill>
                  <a:schemeClr val="tx2"/>
                </a:solidFill>
                <a:latin typeface="American-Uncial-Normal" pitchFamily="2" charset="0"/>
              </a:rPr>
              <a:t>Диалоги между персонажами.</a:t>
            </a:r>
          </a:p>
          <a:p>
            <a:pPr marL="609600" indent="-609600"/>
            <a:endParaRPr lang="ru-RU" sz="4000" b="1">
              <a:solidFill>
                <a:schemeClr val="tx2"/>
              </a:solidFill>
              <a:latin typeface="a_DiscoSerifDn3DNr" pitchFamily="18" charset="-52"/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43887" cy="1314450"/>
          </a:xfrm>
        </p:spPr>
        <p:txBody>
          <a:bodyPr>
            <a:normAutofit fontScale="90000"/>
          </a:bodyPr>
          <a:lstStyle/>
          <a:p>
            <a:r>
              <a:rPr lang="ru-RU" sz="5400">
                <a:solidFill>
                  <a:srgbClr val="00FF00"/>
                </a:solidFill>
                <a:latin typeface="AGRevueCyr" pitchFamily="34" charset="0"/>
              </a:rPr>
              <a:t>МАТЕМАТИКА</a:t>
            </a:r>
            <a:r>
              <a:rPr lang="ru-RU" sz="4000"/>
              <a:t/>
            </a:r>
            <a:br>
              <a:rPr lang="ru-RU" sz="4000"/>
            </a:br>
            <a:r>
              <a:rPr lang="ru-RU" sz="1200">
                <a:solidFill>
                  <a:srgbClr val="009900"/>
                </a:solidFill>
                <a:latin typeface="a_BremenCm3D" pitchFamily="82" charset="-52"/>
              </a:rPr>
              <a:t>В основе – формирование приемов умственной деятельности.</a:t>
            </a:r>
            <a:r>
              <a:rPr lang="ru-RU" sz="4000"/>
              <a:t> </a:t>
            </a:r>
          </a:p>
        </p:txBody>
      </p:sp>
      <p:pic>
        <p:nvPicPr>
          <p:cNvPr id="124932" name="Picture 4" descr="AG0013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947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  <p:bldP spid="1249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43887" cy="1314451"/>
          </a:xfrm>
        </p:spPr>
        <p:txBody>
          <a:bodyPr/>
          <a:lstStyle/>
          <a:p>
            <a:r>
              <a:rPr lang="ru-RU" sz="3200">
                <a:solidFill>
                  <a:srgbClr val="0033CC"/>
                </a:solidFill>
                <a:latin typeface="a_RombyGr" pitchFamily="18" charset="-52"/>
              </a:rPr>
              <a:t>Математика. 1 класс. Учебник.</a:t>
            </a:r>
          </a:p>
        </p:txBody>
      </p:sp>
      <p:pic>
        <p:nvPicPr>
          <p:cNvPr id="125960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60000" contrast="90000"/>
          </a:blip>
          <a:stretch>
            <a:fillRect/>
          </a:stretch>
        </p:blipFill>
        <p:spPr>
          <a:xfrm>
            <a:off x="614362" y="1604169"/>
            <a:ext cx="3724275" cy="2143125"/>
          </a:xfrm>
          <a:ln/>
        </p:spPr>
      </p:pic>
      <p:pic>
        <p:nvPicPr>
          <p:cNvPr id="125961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lum bright="-54000" contrast="100000"/>
          </a:blip>
          <a:stretch>
            <a:fillRect/>
          </a:stretch>
        </p:blipFill>
        <p:spPr>
          <a:xfrm>
            <a:off x="457200" y="4437063"/>
            <a:ext cx="4038600" cy="1085850"/>
          </a:xfrm>
          <a:ln/>
        </p:spPr>
      </p:pic>
      <p:pic>
        <p:nvPicPr>
          <p:cNvPr id="125962" name="Picture 10"/>
          <p:cNvPicPr>
            <a:picLocks noGrp="1" noChangeAspect="1" noChangeArrowheads="1"/>
          </p:cNvPicPr>
          <p:nvPr>
            <p:ph type="body" sz="half" idx="3"/>
          </p:nvPr>
        </p:nvPicPr>
        <p:blipFill>
          <a:blip r:embed="rId4" cstate="print">
            <a:lum bright="-48000" contrast="88000"/>
          </a:blip>
          <a:stretch>
            <a:fillRect/>
          </a:stretch>
        </p:blipFill>
        <p:spPr>
          <a:xfrm>
            <a:off x="4648200" y="2356644"/>
            <a:ext cx="4038600" cy="2943225"/>
          </a:xfrm>
          <a:ln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2060575"/>
            <a:ext cx="4914900" cy="301625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400">
                <a:latin typeface="a_MachinaNovaStDc" pitchFamily="82" charset="-52"/>
              </a:rPr>
              <a:t>Фонетические умения с опорой на слог.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>
                <a:latin typeface="a_MachinaNovaStDc" pitchFamily="82" charset="-52"/>
              </a:rPr>
              <a:t>Раздельно-параллельное обучение грамоте и письму.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>
                <a:latin typeface="a_MachinaNovaStDc" pitchFamily="82" charset="-52"/>
              </a:rPr>
              <a:t>Троекратное блоковое введение букв.</a:t>
            </a:r>
          </a:p>
          <a:p>
            <a:pPr marL="609600" indent="-609600">
              <a:lnSpc>
                <a:spcPct val="90000"/>
              </a:lnSpc>
            </a:pPr>
            <a:r>
              <a:rPr lang="ru-RU" sz="2400">
                <a:latin typeface="a_MachinaNovaStDc" pitchFamily="82" charset="-52"/>
              </a:rPr>
              <a:t>Культура речевого поведения</a:t>
            </a:r>
            <a:r>
              <a:rPr lang="ru-RU" sz="2400">
                <a:latin typeface="Wide Latin" pitchFamily="18" charset="0"/>
              </a:rPr>
              <a:t>.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>
                <a:solidFill>
                  <a:srgbClr val="000099"/>
                </a:solidFill>
                <a:latin typeface="a_MachinaNovaStDc" pitchFamily="82" charset="-52"/>
              </a:rPr>
              <a:t>ОБУЧЕНИЕ ГРАМОТЕ</a:t>
            </a:r>
            <a:r>
              <a:rPr lang="ru-RU"/>
              <a:t> </a:t>
            </a:r>
          </a:p>
        </p:txBody>
      </p:sp>
      <p:pic>
        <p:nvPicPr>
          <p:cNvPr id="129029" name="Picture 5" descr="pokqv525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565400"/>
            <a:ext cx="21590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  <p:bldP spid="1290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-42000" contrast="70000"/>
          </a:blip>
          <a:stretch>
            <a:fillRect/>
          </a:stretch>
        </p:blipFill>
        <p:spPr>
          <a:xfrm>
            <a:off x="985837" y="1520031"/>
            <a:ext cx="2981325" cy="4448175"/>
          </a:xfrm>
          <a:ln/>
        </p:spPr>
      </p:pic>
      <p:pic>
        <p:nvPicPr>
          <p:cNvPr id="13005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contrast="34000"/>
          </a:blip>
          <a:stretch>
            <a:fillRect/>
          </a:stretch>
        </p:blipFill>
        <p:spPr>
          <a:xfrm>
            <a:off x="4895850" y="1520031"/>
            <a:ext cx="3543300" cy="4448175"/>
          </a:xfrm>
          <a:ln/>
        </p:spPr>
      </p:pic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43887" cy="1314450"/>
          </a:xfrm>
        </p:spPr>
        <p:txBody>
          <a:bodyPr/>
          <a:lstStyle/>
          <a:p>
            <a:r>
              <a:rPr lang="ru-RU">
                <a:solidFill>
                  <a:srgbClr val="CC00FF"/>
                </a:solidFill>
                <a:latin typeface="a_AssuanTitulStrDst" pitchFamily="18" charset="-52"/>
              </a:rPr>
              <a:t>Введение букв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332</Words>
  <Application>Microsoft Office PowerPoint</Application>
  <PresentationFormat>Экран (4:3)</PresentationFormat>
  <Paragraphs>57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 УМК «ГАРМОНИЯ»и стандарты второго поколения</vt:lpstr>
      <vt:lpstr> Системно-деятельностный подход в обучении предполагает </vt:lpstr>
      <vt:lpstr>Ребёнок в процессе обучения должен быть не объектом  (тем, кого учат) ,   а субъектом учебной деятельности  ( тем, кто учится)</vt:lpstr>
      <vt:lpstr>Учебно-методический комплект «ГАРМОНИЯ»</vt:lpstr>
      <vt:lpstr> Программа «ГАРМОНИЯ» даёт ученику:</vt:lpstr>
      <vt:lpstr>МАТЕМАТИКА В основе – формирование приемов умственной деятельности. </vt:lpstr>
      <vt:lpstr>Математика. 1 класс. Учебник.</vt:lpstr>
      <vt:lpstr> ОБУЧЕНИЕ ГРАМОТЕ </vt:lpstr>
      <vt:lpstr>Введение букв</vt:lpstr>
      <vt:lpstr>Гласные звуки и буквы</vt:lpstr>
      <vt:lpstr>Презентация PowerPoint</vt:lpstr>
      <vt:lpstr>Письмо</vt:lpstr>
      <vt:lpstr>РУССКИЙ ЯЗЫК </vt:lpstr>
      <vt:lpstr>Русский язык. 1 класс. Учебник.</vt:lpstr>
      <vt:lpstr>ЛИТЕРАТУРНОЕ ЧТЕНИЕ </vt:lpstr>
      <vt:lpstr>Любимые страницы.</vt:lpstr>
      <vt:lpstr>ОКРУЖАЮЩИЙ  МИР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УМК «ГАРМОНИЯ»и стандарты второго поколения</dc:title>
  <dc:creator>Анна</dc:creator>
  <cp:lastModifiedBy>Шухободская школа</cp:lastModifiedBy>
  <cp:revision>12</cp:revision>
  <dcterms:created xsi:type="dcterms:W3CDTF">2014-11-03T09:37:57Z</dcterms:created>
  <dcterms:modified xsi:type="dcterms:W3CDTF">2014-11-06T06:26:30Z</dcterms:modified>
</cp:coreProperties>
</file>